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txPr>
        <a:bodyPr/>
        <a:lstStyle/>
        <a:p>
          <a:pPr>
            <a:defRPr lang="sr-Latn-ME" sz="20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Trenutno stanje</c:v>
                </c:pt>
              </c:strCache>
            </c:strRef>
          </c:tx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22</a:t>
                    </a:r>
                    <a:r>
                      <a: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0.14878801248981813"/>
                  <c:y val="-0.18135998543306295"/>
                </c:manualLayout>
              </c:layout>
              <c:showPercent val="1"/>
            </c:dLbl>
            <c:txPr>
              <a:bodyPr/>
              <a:lstStyle/>
              <a:p>
                <a:pPr>
                  <a:defRPr lang="sr-Latn-ME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Percent val="1"/>
          </c:dLbls>
          <c:cat>
            <c:strRef>
              <c:f>Sheet1!$A$2:$A$3</c:f>
              <c:strCache>
                <c:ptCount val="2"/>
                <c:pt idx="0">
                  <c:v>Akumulacije</c:v>
                </c:pt>
                <c:pt idx="1">
                  <c:v>Dotoci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</c:v>
                </c:pt>
                <c:pt idx="1">
                  <c:v>78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lang="sr-Latn-ME" sz="16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sr-Latn-ME" sz="20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sr-Latn-ME" sz="2000" dirty="0" smtClean="0"/>
              <a:t>Sa sistemom prevođenja</a:t>
            </a:r>
            <a:endParaRPr lang="sr-Latn-ME" sz="2000" dirty="0"/>
          </a:p>
        </c:rich>
      </c:tx>
      <c:layout>
        <c:manualLayout>
          <c:xMode val="edge"/>
          <c:yMode val="edge"/>
          <c:x val="0.19298076923076918"/>
          <c:y val="4.1111133590952302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Trenutno stanje</c:v>
                </c:pt>
              </c:strCache>
            </c:strRef>
          </c:tx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sr-Latn-M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45</a:t>
                    </a:r>
                    <a:r>
                      <a:rPr lang="en-US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0.15787902648532576"/>
                  <c:y val="-5.8026584660205958E-2"/>
                </c:manualLayout>
              </c:layout>
              <c:showPercent val="1"/>
            </c:dLbl>
            <c:txPr>
              <a:bodyPr/>
              <a:lstStyle/>
              <a:p>
                <a:pPr>
                  <a:defRPr lang="sr-Latn-ME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Percent val="1"/>
          </c:dLbls>
          <c:cat>
            <c:strRef>
              <c:f>Sheet1!$A$2:$A$3</c:f>
              <c:strCache>
                <c:ptCount val="2"/>
                <c:pt idx="0">
                  <c:v>Akumulacije</c:v>
                </c:pt>
                <c:pt idx="1">
                  <c:v>Dotoci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45</c:v>
                </c:pt>
                <c:pt idx="1">
                  <c:v>55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lang="sr-Latn-ME" sz="16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8832" y="228600"/>
            <a:ext cx="7985168" cy="1828800"/>
          </a:xfrm>
        </p:spPr>
        <p:txBody>
          <a:bodyPr>
            <a:noAutofit/>
          </a:bodyPr>
          <a:lstStyle/>
          <a:p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ANALIZA UGRADNJE OSMOG AGREGATA U HE</a:t>
            </a:r>
            <a:r>
              <a:rPr lang="sr-Latn-ME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</a:t>
            </a:r>
            <a:r>
              <a:rPr lang="sr-Latn-ME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Ć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ICA</a:t>
            </a:r>
            <a:r>
              <a:rPr lang="sr-Latn-ME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 KORELACIJI SA SISTEMOM ZA PREVO</a:t>
            </a:r>
            <a:r>
              <a:rPr lang="sr-Latn-ME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ENJE VODA RIJEKE ZETE U AKUMULACIJE </a:t>
            </a:r>
            <a:r>
              <a:rPr lang="sr-Latn-ME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KRUPAC</a:t>
            </a:r>
            <a:r>
              <a:rPr lang="sr-Latn-ME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sr-Latn-ME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SLANO</a:t>
            </a:r>
            <a:r>
              <a:rPr lang="sr-Latn-ME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sr-Latn-ME" sz="2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novica.dakovic\Desktop\dsc_43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09800"/>
            <a:ext cx="5257800" cy="31640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57800" y="56388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MOMIR GRBOVIĆ</a:t>
            </a:r>
          </a:p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NOVICA DAKOVIĆ</a:t>
            </a:r>
          </a:p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LELA BATAKOVIĆ</a:t>
            </a:r>
            <a:endParaRPr lang="sr-Latn-M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http://www.radiojadran.com/arhiva/images/stories/logo_epcg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5562599"/>
            <a:ext cx="1447800" cy="109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1558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848600" cy="5638800"/>
          </a:xfrm>
        </p:spPr>
        <p:txBody>
          <a:bodyPr/>
          <a:lstStyle/>
          <a:p>
            <a:r>
              <a:rPr lang="sr-Latn-M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Pitanje za diskusiju</a:t>
            </a:r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r-Latn-ME" sz="2400" dirty="0">
                <a:latin typeface="Arial" panose="020B0604020202020204" pitchFamily="34" charset="0"/>
                <a:cs typeface="Arial" panose="020B0604020202020204" pitchFamily="34" charset="0"/>
              </a:rPr>
              <a:t>Da li su autori analizirali efekte </a:t>
            </a:r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prevođenja </a:t>
            </a:r>
            <a:r>
              <a:rPr lang="sr-Latn-ME" sz="2400" dirty="0">
                <a:latin typeface="Arial" panose="020B0604020202020204" pitchFamily="34" charset="0"/>
                <a:cs typeface="Arial" panose="020B0604020202020204" pitchFamily="34" charset="0"/>
              </a:rPr>
              <a:t>voda rijeke Zete u akumulacije Krupac </a:t>
            </a:r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Slano </a:t>
            </a:r>
            <a:r>
              <a:rPr lang="sr-Latn-ME" sz="2400" dirty="0">
                <a:latin typeface="Arial" panose="020B0604020202020204" pitchFamily="34" charset="0"/>
                <a:cs typeface="Arial" panose="020B0604020202020204" pitchFamily="34" charset="0"/>
              </a:rPr>
              <a:t>u periodu niskih padavina (sušni period) i uticaj na rad HE „</a:t>
            </a:r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Perućica“?</a:t>
            </a:r>
          </a:p>
          <a:p>
            <a:pPr marL="82296" indent="0">
              <a:buNone/>
            </a:pPr>
            <a:endParaRPr lang="sr-Latn-M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ME" dirty="0"/>
          </a:p>
        </p:txBody>
      </p:sp>
    </p:spTree>
    <p:extLst>
      <p:ext uri="{BB962C8B-B14F-4D97-AF65-F5344CB8AC3E}">
        <p14:creationId xmlns="" xmlns:p14="http://schemas.microsoft.com/office/powerpoint/2010/main" val="424419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590800"/>
            <a:ext cx="3505200" cy="762000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endParaRPr lang="sr-Latn-M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sr-Latn-M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</a:p>
        </p:txBody>
      </p:sp>
    </p:spTree>
    <p:extLst>
      <p:ext uri="{BB962C8B-B14F-4D97-AF65-F5344CB8AC3E}">
        <p14:creationId xmlns="" xmlns:p14="http://schemas.microsoft.com/office/powerpoint/2010/main" val="398429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87362"/>
          </a:xfrm>
        </p:spPr>
        <p:txBody>
          <a:bodyPr>
            <a:noAutofit/>
          </a:bodyPr>
          <a:lstStyle/>
          <a:p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KARAKTERISTIKE HE „PERUĆICA“</a:t>
            </a:r>
            <a:endParaRPr lang="sr-Latn-M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90688" cy="5791200"/>
          </a:xfrm>
        </p:spPr>
        <p:txBody>
          <a:bodyPr/>
          <a:lstStyle/>
          <a:p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Koristi vode sliva rijeke Gornja Zeta koje dotiču u Nikšićko polje</a:t>
            </a:r>
          </a:p>
          <a:p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Faze izgradnje:</a:t>
            </a:r>
          </a:p>
          <a:p>
            <a:pPr marL="596646" indent="-514350">
              <a:buFont typeface="+mj-lt"/>
              <a:buAutoNum type="arabicPeriod"/>
            </a:pP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1960. – </a:t>
            </a:r>
            <a:r>
              <a:rPr lang="sr-Latn-ME" sz="2000" dirty="0">
                <a:latin typeface="Arial" panose="020B0604020202020204" pitchFamily="34" charset="0"/>
                <a:cs typeface="Arial" panose="020B0604020202020204" pitchFamily="34" charset="0"/>
              </a:rPr>
              <a:t>izgrađene su sve akumulacije (Krupac, Slano i retenzija Vrtac), dovodni organi, cjevovod br. I, mašinska zgrada sa dva agregata od po 40 </a:t>
            </a: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MVA (br. 1 i 2) , razvodno </a:t>
            </a:r>
            <a:r>
              <a:rPr lang="sr-Latn-ME" sz="2000" dirty="0">
                <a:latin typeface="Arial" panose="020B0604020202020204" pitchFamily="34" charset="0"/>
                <a:cs typeface="Arial" panose="020B0604020202020204" pitchFamily="34" charset="0"/>
              </a:rPr>
              <a:t>postrojenje 110 kV od četiri polja i odvodna vada za agregate br. </a:t>
            </a: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1–7</a:t>
            </a:r>
          </a:p>
          <a:p>
            <a:pPr marL="596646" indent="-514350">
              <a:buFont typeface="+mj-lt"/>
              <a:buAutoNum type="arabicPeriod"/>
            </a:pP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1962. - </a:t>
            </a:r>
            <a:r>
              <a:rPr lang="sr-Latn-ME" sz="2000" dirty="0">
                <a:latin typeface="Arial" panose="020B0604020202020204" pitchFamily="34" charset="0"/>
                <a:cs typeface="Arial" panose="020B0604020202020204" pitchFamily="34" charset="0"/>
              </a:rPr>
              <a:t>izgrađeni su cjevovod br. II, tri agregata od po 40 MVA (br. 3, 4 i 5) i razvodno postrojenje 110 kV od osam </a:t>
            </a: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polja</a:t>
            </a:r>
          </a:p>
          <a:p>
            <a:pPr marL="596646" indent="-514350">
              <a:buFont typeface="+mj-lt"/>
              <a:buAutoNum type="arabicPeriod"/>
            </a:pP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1976. -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izgrađeni su cjevovod br. </a:t>
            </a: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dva agregata od po 65 MVA (br. 6 i 7) i razvodno postrojenje 110 kV od dva 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polja</a:t>
            </a:r>
            <a:endParaRPr lang="sr-Latn-M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sr-Latn-ME" sz="2000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Planirano </a:t>
            </a:r>
            <a:r>
              <a:rPr lang="sr-Latn-ME" sz="2000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je da se ugradi agregat br. 8 snage 65 MVA, za koga su, u okviru prethodnih faza, izgrađeni svi dovodni i odvodni organi, pomoćni i zajednički pogoni i određeno mjesto za njegovu ugradnju u mašinskoj zgradi</a:t>
            </a:r>
            <a:endParaRPr lang="sr-Latn-ME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915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87362"/>
          </a:xfrm>
        </p:spPr>
        <p:txBody>
          <a:bodyPr>
            <a:noAutofit/>
          </a:bodyPr>
          <a:lstStyle/>
          <a:p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KARAKTERISTIKE HE „PERUĆICA“</a:t>
            </a:r>
            <a:endParaRPr lang="sr-Latn-M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15973865"/>
              </p:ext>
            </p:extLst>
          </p:nvPr>
        </p:nvGraphicFramePr>
        <p:xfrm>
          <a:off x="1600200" y="914401"/>
          <a:ext cx="6781800" cy="5791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0900"/>
                <a:gridCol w="3390900"/>
              </a:tblGrid>
              <a:tr h="340659">
                <a:tc gridSpan="2">
                  <a:txBody>
                    <a:bodyPr/>
                    <a:lstStyle/>
                    <a:p>
                      <a:pPr algn="ctr"/>
                      <a:r>
                        <a:rPr lang="sr-Latn-ME" sz="1600" dirty="0" smtClean="0"/>
                        <a:t>HIDROLOGIJA</a:t>
                      </a:r>
                      <a:endParaRPr lang="sr-Latn-M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 dirty="0"/>
                    </a:p>
                  </a:txBody>
                  <a:tcPr/>
                </a:tc>
              </a:tr>
              <a:tr h="340659"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Površina sliva</a:t>
                      </a:r>
                      <a:endParaRPr lang="sr-Latn-M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850 km²</a:t>
                      </a:r>
                      <a:endParaRPr lang="sr-Latn-M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0659"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Prosječne</a:t>
                      </a:r>
                      <a:r>
                        <a:rPr lang="sr-Latn-ME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godišnje padavine</a:t>
                      </a:r>
                      <a:endParaRPr lang="sr-Latn-M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2072 mm/m²</a:t>
                      </a:r>
                      <a:endParaRPr lang="sr-Latn-M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0659"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Srednji</a:t>
                      </a:r>
                      <a:r>
                        <a:rPr lang="sr-Latn-ME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godišnji proticaj</a:t>
                      </a:r>
                      <a:endParaRPr lang="sr-Latn-M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49,74 m³/s</a:t>
                      </a:r>
                      <a:endParaRPr lang="sr-Latn-M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0659">
                <a:tc gridSpan="2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sr-Latn-ME" sz="1600" b="1" kern="120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ENERGETSKI PODACI</a:t>
                      </a:r>
                      <a:endParaRPr kumimoji="0" lang="sr-Latn-ME" sz="16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sr-Latn-ME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4065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Bruto pad</a:t>
                      </a:r>
                      <a:endParaRPr kumimoji="0" lang="sr-Latn-ME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550 m</a:t>
                      </a:r>
                      <a:endParaRPr kumimoji="0" lang="sr-Latn-ME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065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Instalisana</a:t>
                      </a:r>
                      <a:r>
                        <a:rPr kumimoji="0" lang="sr-Latn-ME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snaga </a:t>
                      </a:r>
                      <a:endParaRPr kumimoji="0" lang="sr-Latn-ME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307 MW</a:t>
                      </a:r>
                      <a:endParaRPr kumimoji="0" lang="sr-Latn-ME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065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Moguća</a:t>
                      </a:r>
                      <a:r>
                        <a:rPr kumimoji="0" lang="sr-Latn-ME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godišnja proizvodnja</a:t>
                      </a:r>
                      <a:endParaRPr kumimoji="0" lang="sr-Latn-ME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oko 1300 GWh</a:t>
                      </a:r>
                      <a:endParaRPr kumimoji="0" lang="sr-Latn-ME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065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Planska godišnja proizvodnja</a:t>
                      </a:r>
                      <a:endParaRPr kumimoji="0" lang="sr-Latn-ME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925 GWh</a:t>
                      </a:r>
                      <a:endParaRPr kumimoji="0" lang="sr-Latn-ME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0659">
                <a:tc gridSpan="2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sr-Latn-ME" sz="1600" b="1" kern="120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AKUMULACIJE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rtl="0" eaLnBrk="1" latinLnBrk="0" hangingPunct="1"/>
                      <a:endParaRPr kumimoji="0" lang="sr-Latn-ME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4065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Krupac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</a:t>
                      </a:r>
                      <a:r>
                        <a:rPr kumimoji="0" lang="sr-Latn-ME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x 10</a:t>
                      </a:r>
                      <a:r>
                        <a:rPr kumimoji="0" lang="sr-Latn-ME" sz="1600" kern="1200" baseline="300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 </a:t>
                      </a:r>
                      <a:r>
                        <a:rPr kumimoji="0" lang="sr-Latn-ME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sr-Latn-M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³</a:t>
                      </a:r>
                      <a:endParaRPr kumimoji="0" lang="sr-Latn-ME" sz="1600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065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Slano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111,2</a:t>
                      </a:r>
                      <a:r>
                        <a:rPr kumimoji="0" lang="sr-Latn-ME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x 10</a:t>
                      </a:r>
                      <a:r>
                        <a:rPr kumimoji="0" lang="sr-Latn-ME" sz="1600" kern="1200" baseline="300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 </a:t>
                      </a:r>
                      <a:r>
                        <a:rPr kumimoji="0" lang="sr-Latn-ME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sr-Latn-M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³</a:t>
                      </a:r>
                      <a:endParaRPr kumimoji="0" lang="sr-Latn-ME" sz="1600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065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Vrtac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71,9</a:t>
                      </a:r>
                      <a:r>
                        <a:rPr kumimoji="0" lang="sr-Latn-ME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x 10</a:t>
                      </a:r>
                      <a:r>
                        <a:rPr kumimoji="0" lang="sr-Latn-ME" sz="1600" kern="1200" baseline="300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 </a:t>
                      </a:r>
                      <a:r>
                        <a:rPr kumimoji="0" lang="sr-Latn-ME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sr-Latn-M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³</a:t>
                      </a:r>
                      <a:endParaRPr kumimoji="0" lang="sr-Latn-ME" sz="1600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0659">
                <a:tc gridSpan="2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sr-Latn-ME" sz="1600" b="1" kern="120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DOVODNI ORGANI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ME" kern="1200" baseline="300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065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Sistem kanala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oko 40 km </a:t>
                      </a:r>
                    </a:p>
                  </a:txBody>
                  <a:tcPr/>
                </a:tc>
              </a:tr>
              <a:tr h="34065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Kompenzacioni bazen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180.000 m</a:t>
                      </a:r>
                      <a:r>
                        <a:rPr lang="sr-Latn-M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³</a:t>
                      </a:r>
                      <a:endParaRPr kumimoji="0" lang="sr-Latn-ME" sz="160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065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Tunel</a:t>
                      </a:r>
                      <a:r>
                        <a:rPr kumimoji="0" lang="sr-Latn-ME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pod pritiskom</a:t>
                      </a:r>
                      <a:endParaRPr kumimoji="0" lang="sr-Latn-ME" sz="160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ME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dužina 3,3 km ; proticaj</a:t>
                      </a:r>
                      <a:r>
                        <a:rPr kumimoji="0" lang="sr-Latn-ME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80,75 </a:t>
                      </a:r>
                      <a:r>
                        <a:rPr lang="sr-Latn-M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m³/s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566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87362"/>
          </a:xfrm>
        </p:spPr>
        <p:txBody>
          <a:bodyPr>
            <a:noAutofit/>
          </a:bodyPr>
          <a:lstStyle/>
          <a:p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GODIŠNJA PROIZVODNJA HE „PERUĆICA“</a:t>
            </a:r>
            <a:endParaRPr lang="sr-Latn-M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14400"/>
            <a:ext cx="7798757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="" xmlns:p14="http://schemas.microsoft.com/office/powerpoint/2010/main" val="409479265"/>
              </p:ext>
            </p:extLst>
          </p:nvPr>
        </p:nvGraphicFramePr>
        <p:xfrm>
          <a:off x="762000" y="4495800"/>
          <a:ext cx="3962400" cy="247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="" xmlns:p14="http://schemas.microsoft.com/office/powerpoint/2010/main" val="2320378189"/>
              </p:ext>
            </p:extLst>
          </p:nvPr>
        </p:nvGraphicFramePr>
        <p:xfrm>
          <a:off x="4928286" y="4495800"/>
          <a:ext cx="4191000" cy="247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2438400" y="4114800"/>
            <a:ext cx="52578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sr-Latn-M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UDIO U GODIŠNJOJ PROIZVODNJI</a:t>
            </a:r>
            <a:endParaRPr lang="sr-Latn-M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707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7498080" cy="487362"/>
          </a:xfrm>
        </p:spPr>
        <p:txBody>
          <a:bodyPr>
            <a:noAutofit/>
          </a:bodyPr>
          <a:lstStyle/>
          <a:p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ENERGETSKI EFEKTI 8. AGREGATA</a:t>
            </a:r>
            <a:endParaRPr lang="sr-Latn-M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7162800" cy="4800600"/>
          </a:xfrm>
        </p:spPr>
        <p:txBody>
          <a:bodyPr>
            <a:normAutofit/>
          </a:bodyPr>
          <a:lstStyle/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 DODATNIM 8. AGREGATOM NAZIVNE SNAGE DOBIJA SE VEĆA RASPOLOŽIVA SNAGA ELEKTRANE (OKO 50 MW) </a:t>
            </a:r>
          </a:p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BOLJE ISKORIŠĆENJE VODA U RETENZIJI VRTAC</a:t>
            </a:r>
          </a:p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MOGUĆA GODIŠNJA PROIZVODNJA 8. AGREGATA U RASPONU OD 14 DO 26 GWh GODIŠNJE</a:t>
            </a:r>
          </a:p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 PERIODU IZUZETNO VELIKIH VODA MOGUĆA PROIZVODNJA ČAK I OKO 100 GWh (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2009.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2010. GODINA)</a:t>
            </a:r>
          </a:p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ENERGETSKO – FINANSIJSKI EFEKTI UGRADNJE 8. AGREGATA DOLAZE DO IZRAŽAJA NA OTVORENOM TRŽIŠTU ELEKTRIČNE ENERGIJE</a:t>
            </a:r>
          </a:p>
        </p:txBody>
      </p:sp>
    </p:spTree>
    <p:extLst>
      <p:ext uri="{BB962C8B-B14F-4D97-AF65-F5344CB8AC3E}">
        <p14:creationId xmlns="" xmlns:p14="http://schemas.microsoft.com/office/powerpoint/2010/main" val="104652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543800" cy="1143000"/>
          </a:xfrm>
        </p:spPr>
        <p:txBody>
          <a:bodyPr>
            <a:normAutofit/>
          </a:bodyPr>
          <a:lstStyle/>
          <a:p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FINANSIJSKI EFEKTI 8. AGREGATA (HUPX 2014.)</a:t>
            </a:r>
            <a:endParaRPr lang="sr-Latn-M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Content Placeholder 9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7415512" cy="47077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0273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543800" cy="1143000"/>
          </a:xfrm>
        </p:spPr>
        <p:txBody>
          <a:bodyPr>
            <a:normAutofit/>
          </a:bodyPr>
          <a:lstStyle/>
          <a:p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FINANSIJSKI EFEKTI 8. AGREGATA (HUPX 2013.)</a:t>
            </a:r>
            <a:endParaRPr lang="sr-Latn-M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2600"/>
            <a:ext cx="7499350" cy="46126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5440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7498080" cy="487362"/>
          </a:xfrm>
        </p:spPr>
        <p:txBody>
          <a:bodyPr>
            <a:noAutofit/>
          </a:bodyPr>
          <a:lstStyle/>
          <a:p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PREVOĐENJE VODA RIJEKE ZETE</a:t>
            </a:r>
            <a:endParaRPr lang="sr-Latn-M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543800" cy="4800600"/>
          </a:xfrm>
        </p:spPr>
        <p:txBody>
          <a:bodyPr>
            <a:normAutofit/>
          </a:bodyPr>
          <a:lstStyle/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IZGRADNJA OBJEKATA ZA UVOĐENJE VODA RIJEKE ZETE U KRUPAC (TUNELI I KANALI) I OBJEKATA ZA SPAJANJE KRUPCA I SLANOG</a:t>
            </a:r>
          </a:p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BOLJA ISKORISTIVOST DOTOKA</a:t>
            </a:r>
          </a:p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SMANJENJE PLAVLJENJA NIZVODNO OD VODOZAHVATA</a:t>
            </a:r>
          </a:p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EFIKASNIJE KORIŠĆENJE AKUMULACIJA</a:t>
            </a:r>
          </a:p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 PERIODIMA VISOKIH DOTOKA PREVOĐENJE U AKUMULACIJE OMOGUĆAVA DA SE SKLADIŠTENA ENERGIJA PLASIRA NA TRŽIŠTE U „SKUPIM“ SATIMA (VRŠNA ENERGIJA)</a:t>
            </a:r>
          </a:p>
        </p:txBody>
      </p:sp>
    </p:spTree>
    <p:extLst>
      <p:ext uri="{BB962C8B-B14F-4D97-AF65-F5344CB8AC3E}">
        <p14:creationId xmlns="" xmlns:p14="http://schemas.microsoft.com/office/powerpoint/2010/main" val="130488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7498080" cy="487362"/>
          </a:xfrm>
        </p:spPr>
        <p:txBody>
          <a:bodyPr>
            <a:noAutofit/>
          </a:bodyPr>
          <a:lstStyle/>
          <a:p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sr-Latn-M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696200" cy="4800600"/>
          </a:xfrm>
        </p:spPr>
        <p:txBody>
          <a:bodyPr>
            <a:normAutofit/>
          </a:bodyPr>
          <a:lstStyle/>
          <a:p>
            <a:pPr marL="539496" indent="-457200">
              <a:buFont typeface="+mj-lt"/>
              <a:buAutoNum type="arabicPeriod"/>
            </a:pP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MOGUĆNOST UPRAVLJANJA SNAGOM DOTOKA DO </a:t>
            </a:r>
            <a:r>
              <a:rPr lang="sr-Latn-ME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485 MW</a:t>
            </a:r>
            <a:r>
              <a:rPr lang="sr-Latn-ME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RASPOLOŽIVOM SNAGOM ELEKTRANE DO </a:t>
            </a:r>
            <a:r>
              <a:rPr lang="sr-Latn-ME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350 MW </a:t>
            </a:r>
          </a:p>
          <a:p>
            <a:pPr marL="539496" indent="-457200">
              <a:buFont typeface="+mj-lt"/>
              <a:buAutoNum type="arabicPeriod"/>
            </a:pP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VEĆA GODIŠNJA PROIZVODNJA</a:t>
            </a:r>
          </a:p>
          <a:p>
            <a:pPr marL="539496" indent="-457200">
              <a:buFont typeface="+mj-lt"/>
              <a:buAutoNum type="arabicPeriod"/>
            </a:pP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UDIO PROIZVODNJE IZ AKUMULACIJA VEĆI OD 50%</a:t>
            </a:r>
          </a:p>
          <a:p>
            <a:pPr marL="539496" indent="-457200">
              <a:buFont typeface="+mj-lt"/>
              <a:buAutoNum type="arabicPeriod"/>
            </a:pP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FINANSIJSKI EFEKTI 8. AGREGATA OD 1.000.000 – 1.600.000 € (HUPX 2013. I 2014.)</a:t>
            </a:r>
          </a:p>
          <a:p>
            <a:pPr marL="539496" indent="-457200">
              <a:buFont typeface="+mj-lt"/>
              <a:buAutoNum type="arabicPeriod"/>
            </a:pP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VEĆA REZERVA SISTEMA</a:t>
            </a:r>
          </a:p>
          <a:p>
            <a:pPr marL="539496" indent="-457200">
              <a:buFont typeface="+mj-lt"/>
              <a:buAutoNum type="arabicPeriod"/>
            </a:pP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RAVNOMJERNIJA RASPODJELA SNAGE PO AGREGATIMA</a:t>
            </a:r>
          </a:p>
          <a:p>
            <a:pPr marL="539496" indent="-457200">
              <a:buFont typeface="+mj-lt"/>
              <a:buAutoNum type="arabicPeriod"/>
            </a:pP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BOLJA FINANSIJSKA OPTIMIZACIJA U SKLADU SA TRŽIŠTEM ELEKTRIČNE ENERGIJE </a:t>
            </a:r>
          </a:p>
          <a:p>
            <a:pPr marL="82296" indent="0">
              <a:buNone/>
            </a:pPr>
            <a:endParaRPr lang="sr-Latn-M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496" indent="-457200">
              <a:buFont typeface="+mj-lt"/>
              <a:buAutoNum type="arabicPeriod"/>
            </a:pPr>
            <a:endParaRPr lang="sr-Latn-M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5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563</TotalTime>
  <Words>574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ANALIZA UGRADNJE OSMOG AGREGATA U HE “PERUĆICA” U KORELACIJI SA SISTEMOM ZA PREVOĐENJE VODA RIJEKE ZETE U AKUMULACIJE “KRUPAC” I “SLANO”</vt:lpstr>
      <vt:lpstr>KARAKTERISTIKE HE „PERUĆICA“</vt:lpstr>
      <vt:lpstr>KARAKTERISTIKE HE „PERUĆICA“</vt:lpstr>
      <vt:lpstr>GODIŠNJA PROIZVODNJA HE „PERUĆICA“</vt:lpstr>
      <vt:lpstr>ENERGETSKI EFEKTI 8. AGREGATA</vt:lpstr>
      <vt:lpstr>FINANSIJSKI EFEKTI 8. AGREGATA (HUPX 2014.)</vt:lpstr>
      <vt:lpstr>FINANSIJSKI EFEKTI 8. AGREGATA (HUPX 2013.)</vt:lpstr>
      <vt:lpstr>PREVOĐENJE VODA RIJEKE ZETE</vt:lpstr>
      <vt:lpstr>ZAKLJUČAK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UGRADNJE</dc:title>
  <dc:creator>Novica Dakovic</dc:creator>
  <cp:lastModifiedBy>Dakovic</cp:lastModifiedBy>
  <cp:revision>20</cp:revision>
  <dcterms:created xsi:type="dcterms:W3CDTF">2006-08-16T00:00:00Z</dcterms:created>
  <dcterms:modified xsi:type="dcterms:W3CDTF">2015-05-13T06:42:31Z</dcterms:modified>
</cp:coreProperties>
</file>